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451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860" y="1953895"/>
            <a:ext cx="6565265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Unleashed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90430" y="4664710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90430" y="4664710"/>
            <a:ext cx="2170059" cy="446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6575" y="4688840"/>
            <a:ext cx="24777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90430" y="5480685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90430" y="5480685"/>
            <a:ext cx="2170059" cy="446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6575" y="5504815"/>
            <a:ext cx="24777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20:09:25-d2nfat98bjvh7rlj0j20.png"/>
          <p:cNvPicPr>
            <a:picLocks noChangeAspect="1"/>
          </p:cNvPicPr>
          <p:nvPr/>
        </p:nvPicPr>
        <p:blipFill>
          <a:blip r:embed="rId3"/>
          <a:srcRect l="10087" t="-37" b="305"/>
          <a:stretch/>
        </p:blipFill>
        <p:spPr>
          <a:xfrm>
            <a:off x="7114540" y="-1270"/>
            <a:ext cx="5077460" cy="68592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Deployments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270" y="-3175"/>
            <a:ext cx="12224385" cy="3855085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3" name="Text 1"/>
          <p:cNvSpPr/>
          <p:nvPr/>
        </p:nvSpPr>
        <p:spPr>
          <a:xfrm>
            <a:off x="-1270" y="-3175"/>
            <a:ext cx="12224385" cy="38550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7-d2nfatp8bjvh7rlj0j9g.png"/>
          <p:cNvPicPr>
            <a:picLocks noChangeAspect="1"/>
          </p:cNvPicPr>
          <p:nvPr/>
        </p:nvPicPr>
        <p:blipFill>
          <a:blip r:embed="rId3"/>
          <a:srcRect t="5" b="5"/>
          <a:stretch/>
        </p:blipFill>
        <p:spPr>
          <a:xfrm>
            <a:off x="608965" y="1366655"/>
            <a:ext cx="3243243" cy="2160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27-d2nfatp8bjvh7rlj0jag.png"/>
          <p:cNvPicPr>
            <a:picLocks noChangeAspect="1"/>
          </p:cNvPicPr>
          <p:nvPr/>
        </p:nvPicPr>
        <p:blipFill>
          <a:blip r:embed="rId4"/>
          <a:srcRect l="8" r="8"/>
          <a:stretch/>
        </p:blipFill>
        <p:spPr>
          <a:xfrm>
            <a:off x="8332133" y="1366655"/>
            <a:ext cx="3242945" cy="2160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9:27-d2nfatp8bjvh7rlj0jb0.png"/>
          <p:cNvPicPr>
            <a:picLocks noChangeAspect="1"/>
          </p:cNvPicPr>
          <p:nvPr/>
        </p:nvPicPr>
        <p:blipFill>
          <a:blip r:embed="rId5"/>
          <a:srcRect l="8" r="8"/>
          <a:stretch/>
        </p:blipFill>
        <p:spPr>
          <a:xfrm>
            <a:off x="4470698" y="1366655"/>
            <a:ext cx="3242945" cy="2160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494645" y="950595"/>
            <a:ext cx="1080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Text 3"/>
          <p:cNvSpPr/>
          <p:nvPr/>
        </p:nvSpPr>
        <p:spPr>
          <a:xfrm>
            <a:off x="988695" y="367665"/>
            <a:ext cx="634428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Self-Driving Mobility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8-27-20:09:27-d2nfatp8bjvh7rlj0ja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577" y="434657"/>
            <a:ext cx="533400" cy="368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2930" y="3932555"/>
            <a:ext cx="340868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Vehicles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27380" y="4619625"/>
            <a:ext cx="335597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Self-driving cars use agentic AI to navigate complex road networks, avoid obstacles, and optimize routes. They integrate data from sensors like LiDAR and cameras to make real-time driving decisions.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416425" y="3932555"/>
            <a:ext cx="340868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and Efficiency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460875" y="4619625"/>
            <a:ext cx="335597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systems reduce human error, promising safer and more efficient transportation. They continuously learn from new scenarios, improving their performance over time.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249920" y="3932555"/>
            <a:ext cx="340868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of Transportation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8294370" y="4619625"/>
            <a:ext cx="335597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in transportation is set to revolutionize mobility, making it more accessible and sustainable. It enables vehicles to operate autonomously in diverse environments.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75960"/>
            <a:ext cx="1219835" cy="108204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775960"/>
            <a:ext cx="1219835" cy="1082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6-d2nfath8bjvh7rlj0j50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666750" y="1808480"/>
            <a:ext cx="5688330" cy="4427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Manufacturing Robots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96405" y="1853565"/>
            <a:ext cx="44538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Robotics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796405" y="2788285"/>
            <a:ext cx="4453890" cy="3200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Factory robots powered by agentic AI adapt to varying part geometries and assembly sequences. They use reinforcement learning to optimize pick-and-place paths, reducing downtime and increasing productivity.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4835" y="608330"/>
            <a:ext cx="7016115" cy="763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Trading Agents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9:27-d2nfatp8bjvh7rlj0j90.png"/>
          <p:cNvPicPr>
            <a:picLocks noChangeAspect="1"/>
          </p:cNvPicPr>
          <p:nvPr/>
        </p:nvPicPr>
        <p:blipFill>
          <a:blip r:embed="rId3"/>
          <a:srcRect l="130" r="130"/>
          <a:stretch/>
        </p:blipFill>
        <p:spPr>
          <a:xfrm>
            <a:off x="0" y="0"/>
            <a:ext cx="396875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51985" y="1953895"/>
            <a:ext cx="6501765" cy="424815"/>
          </a:xfrm>
          <a:prstGeom prst="rect">
            <a:avLst/>
          </a:prstGeom>
          <a:noFill/>
          <a:ln/>
        </p:spPr>
        <p:txBody>
          <a:bodyPr wrap="square" lIns="91440" tIns="45720" rIns="91440" bIns="36195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High-Frequency Trading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451985" y="2406015"/>
            <a:ext cx="6672580" cy="1686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451985" y="2406015"/>
            <a:ext cx="6672580" cy="1686560"/>
          </a:xfrm>
          <a:prstGeom prst="rect">
            <a:avLst/>
          </a:prstGeom>
          <a:noFill/>
          <a:ln/>
        </p:spPr>
        <p:txBody>
          <a:bodyPr wrap="square" lIns="46990" tIns="90170" rIns="90170" bIns="46990" rtlCol="0" anchor="t"/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 agents execute trades at microsecond speeds, analyzing real-time market data and economic indicators. They adjust portfolios dynamically to balance risk and return.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451985" y="4111625"/>
            <a:ext cx="6501765" cy="424815"/>
          </a:xfrm>
          <a:prstGeom prst="rect">
            <a:avLst/>
          </a:prstGeom>
          <a:noFill/>
          <a:ln/>
        </p:spPr>
        <p:txBody>
          <a:bodyPr wrap="square" lIns="91440" tIns="45720" rIns="91440" bIns="36195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Adaptation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451985" y="4566285"/>
            <a:ext cx="6672580" cy="1686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451985" y="4566285"/>
            <a:ext cx="6672580" cy="1686560"/>
          </a:xfrm>
          <a:prstGeom prst="rect">
            <a:avLst/>
          </a:prstGeom>
          <a:noFill/>
          <a:ln/>
        </p:spPr>
        <p:txBody>
          <a:bodyPr wrap="square" lIns="46990" tIns="90170" rIns="90170" bIns="46990" rtlCol="0" anchor="t"/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agents adapt to market shifts, exploiting fleeting arbitrage opportunities. They operate autonomously, reducing the need for human intervention in complex trading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8-d2nfau18bjvh7rlj0je0.pn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434340" y="4406330"/>
            <a:ext cx="1548000" cy="154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28-d2nfau18bjvh7rlj0jfg.png"/>
          <p:cNvPicPr>
            <a:picLocks noChangeAspect="1"/>
          </p:cNvPicPr>
          <p:nvPr/>
        </p:nvPicPr>
        <p:blipFill>
          <a:blip r:embed="rId4"/>
          <a:srcRect t="16" b="16"/>
          <a:stretch/>
        </p:blipFill>
        <p:spPr>
          <a:xfrm>
            <a:off x="6206490" y="1682815"/>
            <a:ext cx="1548000" cy="154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9:28-d2nfau18bjvh7rlj0jgg.png"/>
          <p:cNvPicPr>
            <a:picLocks noChangeAspect="1"/>
          </p:cNvPicPr>
          <p:nvPr/>
        </p:nvPicPr>
        <p:blipFill>
          <a:blip r:embed="rId5"/>
          <a:srcRect t="16" b="16"/>
          <a:stretch/>
        </p:blipFill>
        <p:spPr>
          <a:xfrm>
            <a:off x="6255385" y="4406330"/>
            <a:ext cx="1548000" cy="15480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9:29-d2nfau98bjvh7rlj0jh0.png"/>
          <p:cNvPicPr>
            <a:picLocks noChangeAspect="1"/>
          </p:cNvPicPr>
          <p:nvPr/>
        </p:nvPicPr>
        <p:blipFill>
          <a:blip r:embed="rId6"/>
          <a:srcRect t="16" b="16"/>
          <a:stretch/>
        </p:blipFill>
        <p:spPr>
          <a:xfrm>
            <a:off x="381635" y="1682815"/>
            <a:ext cx="1548000" cy="154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8695" y="539115"/>
            <a:ext cx="105918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Care Autonomy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8-27-20:09:27-d2nfatp8bjvh7rlj0ja0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9577" y="606107"/>
            <a:ext cx="533400" cy="36830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929765" y="1490033"/>
            <a:ext cx="3917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Agents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2023640" y="1873598"/>
            <a:ext cx="3742283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agents monitor patient vitals, analyze imaging, and adjust treatments in real time. They optimize drug dosages and surgical procedures, improving patient outcomes.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028190" y="4195945"/>
            <a:ext cx="3917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 Medicine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072402" y="4607452"/>
            <a:ext cx="3779228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personalizes treatment plans based on patient data, ensuring tailored care. It adapts therapies to patient responses, enhancing effectiveness.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809230" y="1471617"/>
            <a:ext cx="3917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Surgical Assistance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903105" y="1873598"/>
            <a:ext cx="3742283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Robotic surgery systems guided by AI perform precise movements, reducing human error. They execute complex procedures with high accuracy, improving surgical outcomes.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809230" y="4207376"/>
            <a:ext cx="3917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903105" y="4597292"/>
            <a:ext cx="3742283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systems continuously monitor patient conditions, providing real-time feedback to clinicians. They enable proactive care, reducing the risk of complications.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Risks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1590" y="1809750"/>
            <a:ext cx="12229465" cy="4191000"/>
          </a:xfrm>
          <a:prstGeom prst="rect">
            <a:avLst/>
          </a:prstGeom>
          <a:solidFill>
            <a:srgbClr val="EBEBEB"/>
          </a:solidFill>
          <a:ln/>
        </p:spPr>
      </p:sp>
      <p:sp>
        <p:nvSpPr>
          <p:cNvPr id="3" name="Text 1"/>
          <p:cNvSpPr/>
          <p:nvPr/>
        </p:nvSpPr>
        <p:spPr>
          <a:xfrm>
            <a:off x="-21590" y="1809750"/>
            <a:ext cx="12229465" cy="4191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034827" y="2444495"/>
            <a:ext cx="418841" cy="418841"/>
          </a:xfrm>
          <a:prstGeom prst="ellipse">
            <a:avLst/>
          </a:prstGeom>
          <a:solidFill>
            <a:srgbClr val="A7A7A7"/>
          </a:solidFill>
          <a:ln/>
        </p:spPr>
      </p:sp>
      <p:sp>
        <p:nvSpPr>
          <p:cNvPr id="5" name="Text 3"/>
          <p:cNvSpPr/>
          <p:nvPr/>
        </p:nvSpPr>
        <p:spPr>
          <a:xfrm>
            <a:off x="8034827" y="2444495"/>
            <a:ext cx="418841" cy="4188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400000">
            <a:off x="8627083" y="5104504"/>
            <a:ext cx="173415" cy="173415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7" name="Text 5"/>
          <p:cNvSpPr/>
          <p:nvPr/>
        </p:nvSpPr>
        <p:spPr>
          <a:xfrm rot="20400000">
            <a:off x="8627083" y="5104504"/>
            <a:ext cx="173415" cy="173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20400000">
            <a:off x="10691407" y="2558635"/>
            <a:ext cx="120509" cy="120509"/>
          </a:xfrm>
          <a:prstGeom prst="ellipse">
            <a:avLst/>
          </a:prstGeom>
          <a:solidFill>
            <a:srgbClr val="7B7B7B"/>
          </a:solidFill>
          <a:ln/>
        </p:spPr>
      </p:sp>
      <p:sp>
        <p:nvSpPr>
          <p:cNvPr id="9" name="Text 7"/>
          <p:cNvSpPr/>
          <p:nvPr/>
        </p:nvSpPr>
        <p:spPr>
          <a:xfrm rot="20400000">
            <a:off x="10691407" y="2558635"/>
            <a:ext cx="120509" cy="12050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9:27-d2nfatp8bjvh7rlj0j8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60036" y="2611051"/>
            <a:ext cx="2608083" cy="260808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771765" y="1922780"/>
            <a:ext cx="3985115" cy="398511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A7A7A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71765" y="1922780"/>
            <a:ext cx="3985115" cy="39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080856" y="5302412"/>
            <a:ext cx="120509" cy="120509"/>
          </a:xfrm>
          <a:prstGeom prst="ellipse">
            <a:avLst/>
          </a:prstGeom>
          <a:solidFill>
            <a:srgbClr val="7B7B7B"/>
          </a:solidFill>
          <a:ln/>
        </p:spPr>
      </p:sp>
      <p:sp>
        <p:nvSpPr>
          <p:cNvPr id="14" name="Text 11"/>
          <p:cNvSpPr/>
          <p:nvPr/>
        </p:nvSpPr>
        <p:spPr>
          <a:xfrm>
            <a:off x="11080856" y="5302412"/>
            <a:ext cx="120509" cy="12050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Autonomy vs Human Control</a:t>
            </a:r>
            <a:endParaRPr lang="en-US" sz="1600" dirty="0"/>
          </a:p>
        </p:txBody>
      </p:sp>
      <p:pic>
        <p:nvPicPr>
          <p:cNvPr id="16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097280" y="221805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Over-reliance on AI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97280" y="2585085"/>
            <a:ext cx="584835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 agentic AI takes on high-stakes decisions, over-reliance can erode human oversight. Establishing kill-switches and human-in-the-loop checkpoints ensures society retains ultimate authority.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97280" y="409765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Runaway Behavior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097280" y="4464685"/>
            <a:ext cx="58483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guidelines and bounded objective functions prevent runaway behaviors that could cause irreversible harm or violate ethical norms.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7-d2nfatp8bjvh7rlj0j80.png"/>
          <p:cNvPicPr>
            <a:picLocks noChangeAspect="1"/>
          </p:cNvPicPr>
          <p:nvPr/>
        </p:nvPicPr>
        <p:blipFill>
          <a:blip r:embed="rId3"/>
          <a:srcRect t="17" b="17"/>
          <a:stretch/>
        </p:blipFill>
        <p:spPr>
          <a:xfrm>
            <a:off x="943610" y="1522730"/>
            <a:ext cx="3695065" cy="2336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76560" y="3830320"/>
            <a:ext cx="6058800" cy="0"/>
          </a:xfrm>
          <a:prstGeom prst="line">
            <a:avLst/>
          </a:prstGeom>
          <a:noFill/>
          <a:ln w="12700">
            <a:solidFill>
              <a:srgbClr val="232323"/>
            </a:solidFill>
            <a:prstDash val="solid"/>
            <a:headEnd type="none"/>
            <a:tailEnd type="none"/>
          </a:ln>
        </p:spPr>
      </p:sp>
      <p:pic>
        <p:nvPicPr>
          <p:cNvPr id="4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8060" y="5137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Accountability Security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077328" y="1672590"/>
            <a:ext cx="605726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in Decision-Making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77328" y="2080895"/>
            <a:ext cx="605726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in training data can lead to discriminatory actions by agentic AI. Ensuring diverse data collection and transparent algorithms is crucial for fair decision-making.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2480" y="4012565"/>
            <a:ext cx="389124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Assigning Liability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34470" y="4418965"/>
            <a:ext cx="3832459" cy="16617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legal frameworks are necessary to assign responsibility when agentic AI systems make mistakes or cause harm.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077328" y="4257675"/>
            <a:ext cx="605726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Cybersecurity Measures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077328" y="4665980"/>
            <a:ext cx="605726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security protocols and continuous monitoring protect agentic AI systems from hacking, ensuring they are not weaponized against infrastructure or civilian populations.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Labs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6-d2nfath8bjvh7rlj0j70.jp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195810" cy="68560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6918" y="0"/>
            <a:ext cx="5055235" cy="6854190"/>
          </a:xfrm>
          <a:prstGeom prst="rect">
            <a:avLst/>
          </a:prstGeom>
          <a:solidFill>
            <a:srgbClr val="232323">
              <a:alpha val="90196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6918" y="0"/>
            <a:ext cx="5055235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06855" y="887730"/>
            <a:ext cx="3699510" cy="1715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Gym RL Sandbox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06855" y="2666365"/>
            <a:ext cx="3578225" cy="575945"/>
          </a:xfrm>
          <a:custGeom>
            <a:avLst/>
            <a:gdLst/>
            <a:ahLst/>
            <a:cxnLst/>
            <a:rect l="l" t="t" r="r" b="b"/>
            <a:pathLst>
              <a:path w="3578225" h="575945">
                <a:moveTo>
                  <a:pt x="0" y="0"/>
                </a:moveTo>
                <a:lnTo>
                  <a:pt x="3578225" y="0"/>
                </a:lnTo>
                <a:lnTo>
                  <a:pt x="3578225" y="575945"/>
                </a:lnTo>
                <a:lnTo>
                  <a:pt x="0" y="5759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506855" y="2666365"/>
            <a:ext cx="35782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 in Action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06855" y="3182620"/>
            <a:ext cx="3578225" cy="2553970"/>
          </a:xfrm>
          <a:prstGeom prst="rect">
            <a:avLst/>
          </a:prstGeom>
          <a:noFill/>
          <a:ln/>
        </p:spPr>
        <p:txBody>
          <a:bodyPr wrap="square" lIns="107950" tIns="0" rIns="10795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implement reinforcement learning agents in OpenAI Gym, observing how reward signals drive policy improvements. This hands-on experience provides insight into real-world robotic control and game-playing agents.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402205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2402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4-d2nfat18bjvh7rlj0ivg.png"/>
          <p:cNvPicPr>
            <a:picLocks noChangeAspect="1"/>
          </p:cNvPicPr>
          <p:nvPr/>
        </p:nvPicPr>
        <p:blipFill>
          <a:blip r:embed="rId3"/>
          <a:srcRect t="68" b="68"/>
          <a:stretch/>
        </p:blipFill>
        <p:spPr>
          <a:xfrm flipH="1">
            <a:off x="332105" y="0"/>
            <a:ext cx="11205845" cy="9372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772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72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614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</p:sp>
      <p:sp>
        <p:nvSpPr>
          <p:cNvPr id="8" name="Text 5"/>
          <p:cNvSpPr/>
          <p:nvPr/>
        </p:nvSpPr>
        <p:spPr>
          <a:xfrm>
            <a:off x="13614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8251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8251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6093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</p:sp>
      <p:sp>
        <p:nvSpPr>
          <p:cNvPr id="12" name="Text 9"/>
          <p:cNvSpPr/>
          <p:nvPr/>
        </p:nvSpPr>
        <p:spPr>
          <a:xfrm>
            <a:off x="36093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730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730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207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16" name="Text 13"/>
          <p:cNvSpPr/>
          <p:nvPr/>
        </p:nvSpPr>
        <p:spPr>
          <a:xfrm>
            <a:off x="57207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572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</p:sp>
      <p:sp>
        <p:nvSpPr>
          <p:cNvPr id="18" name="Text 15"/>
          <p:cNvSpPr/>
          <p:nvPr/>
        </p:nvSpPr>
        <p:spPr>
          <a:xfrm>
            <a:off x="58572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209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3209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9686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22" name="Text 19"/>
          <p:cNvSpPr/>
          <p:nvPr/>
        </p:nvSpPr>
        <p:spPr>
          <a:xfrm>
            <a:off x="79686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1051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</p:sp>
      <p:sp>
        <p:nvSpPr>
          <p:cNvPr id="24" name="Text 21"/>
          <p:cNvSpPr/>
          <p:nvPr/>
        </p:nvSpPr>
        <p:spPr>
          <a:xfrm>
            <a:off x="81051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95688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95688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2165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28" name="Text 25"/>
          <p:cNvSpPr/>
          <p:nvPr/>
        </p:nvSpPr>
        <p:spPr>
          <a:xfrm>
            <a:off x="102165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3530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</p:sp>
      <p:sp>
        <p:nvSpPr>
          <p:cNvPr id="30" name="Text 27"/>
          <p:cNvSpPr/>
          <p:nvPr/>
        </p:nvSpPr>
        <p:spPr>
          <a:xfrm>
            <a:off x="103530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160520" y="1249045"/>
            <a:ext cx="387096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2249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33" name="Text 30"/>
          <p:cNvSpPr/>
          <p:nvPr/>
        </p:nvSpPr>
        <p:spPr>
          <a:xfrm>
            <a:off x="12249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66115" y="4509135"/>
            <a:ext cx="19100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Essence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34728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36" name="Text 33"/>
          <p:cNvSpPr/>
          <p:nvPr/>
        </p:nvSpPr>
        <p:spPr>
          <a:xfrm>
            <a:off x="34728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2914015" y="4509135"/>
            <a:ext cx="19100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Inside the Engine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5661025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111750" y="4509135"/>
            <a:ext cx="199834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Deployments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7906385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09815" y="4509135"/>
            <a:ext cx="19100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Risks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152380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657715" y="4509135"/>
            <a:ext cx="19100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Labs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1590" y="-24765"/>
            <a:ext cx="12202160" cy="6899275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3" name="Text 1"/>
          <p:cNvSpPr/>
          <p:nvPr/>
        </p:nvSpPr>
        <p:spPr>
          <a:xfrm>
            <a:off x="-21590" y="-24765"/>
            <a:ext cx="12202160" cy="6899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rcRect l="24693"/>
          <a:stretch/>
        </p:blipFill>
        <p:spPr>
          <a:xfrm>
            <a:off x="-23495" y="1814195"/>
            <a:ext cx="3154680" cy="377253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27-d2nfatp8bjvh7rlj0ja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830" y="663257"/>
            <a:ext cx="533400" cy="368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8695" y="596265"/>
            <a:ext cx="634428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Udacity Car Simulator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919095" y="2011045"/>
            <a:ext cx="2711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919095" y="2470150"/>
            <a:ext cx="284226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Driving Simulation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954655" y="3238500"/>
            <a:ext cx="300291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deploy deep-learning agents in Udacity’s self-driving car simulator, training them to navigate virtual tracks. They analyze sensor fusion inputs and debug failure cases.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958205" y="2011045"/>
            <a:ext cx="2711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8205" y="2470150"/>
            <a:ext cx="284226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Decision-Making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993765" y="3238500"/>
            <a:ext cx="300291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simulator provides a realistic environment for testing perception, planning, and control modules. Participants experience how these components integrate into an autonomous driving stack.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027795" y="2011045"/>
            <a:ext cx="2711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997315" y="2470150"/>
            <a:ext cx="28422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9032875" y="3238500"/>
            <a:ext cx="300291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iterating on different scenarios, learners gain a deeper understanding of how autonomous vehicles adapt to changing conditions and make real-time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6-d2nfath8bjvh7rlj0j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" y="1985010"/>
            <a:ext cx="4468495" cy="39382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26-d2nfath8bjvh7rlj0j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70" y="3652520"/>
            <a:ext cx="603250" cy="603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Agent Builder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440680" y="200850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Automating Customer Service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440680" y="2394585"/>
            <a:ext cx="584835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use dialog agents to automate customer-service queries, integrating natural-language understanding with backend actions like order tracking and refunds.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440680" y="407860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Effectiveness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440680" y="4464685"/>
            <a:ext cx="584835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measure resolution rates and escalation thresholds, discovering how goal-oriented conversational AI can reduce support costs while maintaining user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Forward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8880" y="2355850"/>
            <a:ext cx="4876800" cy="76200"/>
          </a:xfrm>
          <a:prstGeom prst="parallelogram">
            <a:avLst>
              <a:gd name="adj" fmla="val 25000"/>
            </a:avLst>
          </a:prstGeom>
          <a:solidFill>
            <a:srgbClr val="111111"/>
          </a:solidFill>
          <a:ln/>
        </p:spPr>
      </p:sp>
      <p:sp>
        <p:nvSpPr>
          <p:cNvPr id="3" name="Text 1"/>
          <p:cNvSpPr/>
          <p:nvPr/>
        </p:nvSpPr>
        <p:spPr>
          <a:xfrm>
            <a:off x="1198880" y="2355850"/>
            <a:ext cx="487680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6-d2nfath8bjvh7rlj0j40.png"/>
          <p:cNvPicPr>
            <a:picLocks noChangeAspect="1"/>
          </p:cNvPicPr>
          <p:nvPr/>
        </p:nvPicPr>
        <p:blipFill>
          <a:blip r:embed="rId3"/>
          <a:srcRect l="70" r="70"/>
          <a:stretch/>
        </p:blipFill>
        <p:spPr>
          <a:xfrm>
            <a:off x="7632700" y="0"/>
            <a:ext cx="4559300" cy="68675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8060" y="704215"/>
            <a:ext cx="634428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Responsible Agents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6960" y="1863725"/>
            <a:ext cx="530733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Ethical Constraints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76960" y="2554605"/>
            <a:ext cx="5307330" cy="2743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ethical constraints directly into reward functions to ensure agents optimize not only performance but also fairness, safety, and transparency. Use interpretable models to provide auditable decision traces.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1260" y="1929130"/>
            <a:ext cx="4984750" cy="3945255"/>
          </a:xfrm>
          <a:custGeom>
            <a:avLst/>
            <a:gdLst/>
            <a:ahLst/>
            <a:cxnLst/>
            <a:rect l="l" t="t" r="r" b="b"/>
            <a:pathLst>
              <a:path w="4984750" h="3945255">
                <a:moveTo>
                  <a:pt x="0" y="0"/>
                </a:moveTo>
                <a:lnTo>
                  <a:pt x="4984750" y="0"/>
                </a:lnTo>
                <a:lnTo>
                  <a:pt x="4117340" y="3945255"/>
                </a:lnTo>
                <a:lnTo>
                  <a:pt x="0" y="3945255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 w="381000">
            <a:solidFill>
              <a:srgbClr val="2323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91260" y="1929130"/>
            <a:ext cx="4984750" cy="394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900420" y="1929130"/>
            <a:ext cx="4963795" cy="3945255"/>
          </a:xfrm>
          <a:custGeom>
            <a:avLst/>
            <a:gdLst/>
            <a:ahLst/>
            <a:cxnLst/>
            <a:rect l="l" t="t" r="r" b="b"/>
            <a:pathLst>
              <a:path w="4963795" h="3945255">
                <a:moveTo>
                  <a:pt x="867410" y="0"/>
                </a:moveTo>
                <a:lnTo>
                  <a:pt x="4963795" y="0"/>
                </a:lnTo>
                <a:lnTo>
                  <a:pt x="4963795" y="3945255"/>
                </a:lnTo>
                <a:lnTo>
                  <a:pt x="0" y="3945255"/>
                </a:lnTo>
                <a:lnTo>
                  <a:pt x="867410" y="0"/>
                </a:lnTo>
                <a:close/>
              </a:path>
            </a:pathLst>
          </a:custGeom>
          <a:solidFill>
            <a:srgbClr val="EBEBEB"/>
          </a:solidFill>
          <a:ln w="381000">
            <a:solidFill>
              <a:srgbClr val="EBEBE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900420" y="1929130"/>
            <a:ext cx="4963795" cy="394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Frameworks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09370" y="2255520"/>
            <a:ext cx="493522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Certification Protocols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309370" y="2900680"/>
            <a:ext cx="4190281" cy="20570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Establish certification protocols for high-risk agents, requiring stress testing in simulated adversarial environments. Mandate incident reporting and liability insurance pools.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614795" y="2255520"/>
            <a:ext cx="419036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Cross-Sector Collaboration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14795" y="2900680"/>
            <a:ext cx="4190365" cy="20570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Cross-sector collaboration among technologists, policymakers, and civil society ensures innovation proceeds without compromising public trust or safety.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Take-Off Checklist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First Agent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 rot="300000">
            <a:off x="1297305" y="1967230"/>
            <a:ext cx="4190365" cy="3338830"/>
          </a:xfrm>
          <a:prstGeom prst="roundRect">
            <a:avLst>
              <a:gd name="adj" fmla="val 6666"/>
            </a:avLst>
          </a:prstGeom>
          <a:solidFill>
            <a:srgbClr val="232323"/>
          </a:solidFill>
          <a:ln/>
        </p:spPr>
      </p:sp>
      <p:sp>
        <p:nvSpPr>
          <p:cNvPr id="4" name="Text 2"/>
          <p:cNvSpPr/>
          <p:nvPr/>
        </p:nvSpPr>
        <p:spPr>
          <a:xfrm rot="300000">
            <a:off x="1297305" y="1967230"/>
            <a:ext cx="4190365" cy="33388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19225" y="2094230"/>
            <a:ext cx="4190365" cy="3460115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19225" y="2094230"/>
            <a:ext cx="4190365" cy="3460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7945" y="2302510"/>
            <a:ext cx="289560" cy="289560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8" name="Text 6"/>
          <p:cNvSpPr/>
          <p:nvPr/>
        </p:nvSpPr>
        <p:spPr>
          <a:xfrm>
            <a:off x="5147945" y="2302510"/>
            <a:ext cx="289560" cy="289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300000">
            <a:off x="6483985" y="1967230"/>
            <a:ext cx="4190365" cy="3338830"/>
          </a:xfrm>
          <a:prstGeom prst="roundRect">
            <a:avLst>
              <a:gd name="adj" fmla="val 6666"/>
            </a:avLst>
          </a:prstGeom>
          <a:solidFill>
            <a:srgbClr val="EBEBEB"/>
          </a:solidFill>
          <a:ln/>
        </p:spPr>
      </p:sp>
      <p:sp>
        <p:nvSpPr>
          <p:cNvPr id="10" name="Text 8"/>
          <p:cNvSpPr/>
          <p:nvPr/>
        </p:nvSpPr>
        <p:spPr>
          <a:xfrm rot="300000">
            <a:off x="6483985" y="1967230"/>
            <a:ext cx="4190365" cy="33388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05905" y="2094230"/>
            <a:ext cx="4190365" cy="3460115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 w="19050">
            <a:solidFill>
              <a:srgbClr val="EBEBE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605905" y="2094230"/>
            <a:ext cx="4190365" cy="3460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334625" y="2302510"/>
            <a:ext cx="289560" cy="289560"/>
          </a:xfrm>
          <a:prstGeom prst="ellipse">
            <a:avLst/>
          </a:prstGeom>
          <a:solidFill>
            <a:srgbClr val="EBEBEB"/>
          </a:solidFill>
          <a:ln/>
        </p:spPr>
      </p:sp>
      <p:sp>
        <p:nvSpPr>
          <p:cNvPr id="14" name="Text 12"/>
          <p:cNvSpPr/>
          <p:nvPr/>
        </p:nvSpPr>
        <p:spPr>
          <a:xfrm>
            <a:off x="10334625" y="2302510"/>
            <a:ext cx="289560" cy="289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720850" y="2320925"/>
            <a:ext cx="31841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a Domain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720850" y="3133090"/>
            <a:ext cx="3639820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 low-risk domain like a game or chatbot, define a measurable goal, and implement a simple reinforcement learning loop. Document observations, rewards, and failures.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07530" y="2320925"/>
            <a:ext cx="31841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07530" y="3133090"/>
            <a:ext cx="3639820" cy="19018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on your agent, tuning hyperparameters and debugging failure cases. This hands-on project crystallizes theoretical concepts and provides a tangible artifact to showcase your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0" y="1424940"/>
            <a:ext cx="7891780" cy="182880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424940"/>
            <a:ext cx="7891780" cy="182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8-d2nfau18bjvh7rlj0jeg.png"/>
          <p:cNvPicPr>
            <a:picLocks noChangeAspect="1"/>
          </p:cNvPicPr>
          <p:nvPr/>
        </p:nvPicPr>
        <p:blipFill>
          <a:blip r:embed="rId3"/>
          <a:srcRect l="47" r="47"/>
          <a:stretch/>
        </p:blipFill>
        <p:spPr>
          <a:xfrm>
            <a:off x="7465695" y="0"/>
            <a:ext cx="472630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8335" y="4853305"/>
            <a:ext cx="6416040" cy="0"/>
          </a:xfrm>
          <a:prstGeom prst="straightConnector1">
            <a:avLst/>
          </a:prstGeom>
          <a:noFill/>
          <a:ln w="12700">
            <a:solidFill>
              <a:srgbClr val="111111"/>
            </a:solidFill>
            <a:prstDash val="dash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988060" y="5137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Skill Upgrade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335" y="1595755"/>
            <a:ext cx="64160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 Latest Research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48335" y="1999615"/>
            <a:ext cx="6416040" cy="8056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Stay updated on the latest research in safe reinforcement learning, multi-agent coordination, and human-AI teaming. Participate in open-source communities and attend hackathons.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48335" y="3294380"/>
            <a:ext cx="64160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 to Benchmarks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8335" y="3679190"/>
            <a:ext cx="6416040" cy="8056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 to benchmarks that measure safety and performance. This ensures you remain a responsible innovator capable of harnessing agentic AI for societal benefit.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8335" y="5013325"/>
            <a:ext cx="64160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Lifelong Learning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48335" y="5398135"/>
            <a:ext cx="6416040" cy="8056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lifelong learning to stay ahead in the rapidly evolving field of agentic AI. Continuous skill upgrades are essential for responsible innovation.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75960"/>
            <a:ext cx="12192000" cy="108204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775960"/>
            <a:ext cx="12192000" cy="1082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5-d2nfat98bjvh7rlj0j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1394460"/>
            <a:ext cx="5332730" cy="533273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26-d2nfath8bjvh7rlj0j60.png"/>
          <p:cNvPicPr>
            <a:picLocks noChangeAspect="1"/>
          </p:cNvPicPr>
          <p:nvPr/>
        </p:nvPicPr>
        <p:blipFill>
          <a:blip r:embed="rId4"/>
          <a:srcRect l="-6" t="43" r="6" b="43"/>
          <a:stretch/>
        </p:blipFill>
        <p:spPr>
          <a:xfrm>
            <a:off x="6069330" y="2057400"/>
            <a:ext cx="5157470" cy="2908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Ethical Innovation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080" y="1881505"/>
            <a:ext cx="446913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Advocate for Transparency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021080" y="2496185"/>
            <a:ext cx="4469130" cy="2468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Advocate for transparent, fair, and secure agentic systems within your organization. Lead with responsibility to shape an ecosystem where autonomous agents amplify human potential while safeguarding core values.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532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5532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3916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916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2301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2301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685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50685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9070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9070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07454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7454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20:09:29-d2nfau98bjvh7rlj0jo0.png"/>
          <p:cNvPicPr>
            <a:picLocks noChangeAspect="1"/>
          </p:cNvPicPr>
          <p:nvPr/>
        </p:nvPicPr>
        <p:blipFill>
          <a:blip r:embed="rId3"/>
          <a:srcRect l="17548" r="23949" b="14559"/>
          <a:stretch/>
        </p:blipFill>
        <p:spPr>
          <a:xfrm rot="16200000">
            <a:off x="5955983" y="612140"/>
            <a:ext cx="6848475" cy="562356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88670" y="1901190"/>
            <a:ext cx="5461635" cy="3745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3920" y="3121025"/>
            <a:ext cx="4133850" cy="2362200"/>
          </a:xfrm>
          <a:prstGeom prst="roundRect">
            <a:avLst>
              <a:gd name="adj" fmla="val 6182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83920" y="3121025"/>
            <a:ext cx="4133850" cy="2362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282700" y="4035425"/>
            <a:ext cx="342900" cy="75565"/>
          </a:xfrm>
          <a:prstGeom prst="rect">
            <a:avLst/>
          </a:prstGeom>
          <a:solidFill>
            <a:srgbClr val="EBEBEB"/>
          </a:solidFill>
          <a:ln/>
        </p:spPr>
      </p:sp>
      <p:sp>
        <p:nvSpPr>
          <p:cNvPr id="5" name="Text 3"/>
          <p:cNvSpPr/>
          <p:nvPr/>
        </p:nvSpPr>
        <p:spPr>
          <a:xfrm>
            <a:off x="1282700" y="4035425"/>
            <a:ext cx="34290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06770" y="3121025"/>
            <a:ext cx="4133850" cy="2362200"/>
          </a:xfrm>
          <a:prstGeom prst="roundRect">
            <a:avLst>
              <a:gd name="adj" fmla="val 6182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06770" y="3121025"/>
            <a:ext cx="4133850" cy="2362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305550" y="4035425"/>
            <a:ext cx="342900" cy="75565"/>
          </a:xfrm>
          <a:prstGeom prst="rect">
            <a:avLst/>
          </a:prstGeom>
          <a:solidFill>
            <a:srgbClr val="EBEBEB"/>
          </a:solidFill>
          <a:ln/>
        </p:spPr>
      </p:sp>
      <p:sp>
        <p:nvSpPr>
          <p:cNvPr id="9" name="Text 7"/>
          <p:cNvSpPr/>
          <p:nvPr/>
        </p:nvSpPr>
        <p:spPr>
          <a:xfrm>
            <a:off x="6305550" y="4035425"/>
            <a:ext cx="34290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9:25-d2nfat98bjvh7rlj0j00.png"/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7638415" y="-8890"/>
            <a:ext cx="4553585" cy="384111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86765" y="1501140"/>
            <a:ext cx="387096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49350" y="3368675"/>
            <a:ext cx="66294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49350" y="4168775"/>
            <a:ext cx="36715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Forward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172200" y="3368675"/>
            <a:ext cx="87249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172200" y="4168775"/>
            <a:ext cx="36715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Take-Off Checklist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Essence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6-d2nfath8bjvh7rlj0j7g.png"/>
          <p:cNvPicPr>
            <a:picLocks noChangeAspect="1"/>
          </p:cNvPicPr>
          <p:nvPr/>
        </p:nvPicPr>
        <p:blipFill>
          <a:blip r:embed="rId3"/>
          <a:srcRect l="84" r="84"/>
          <a:stretch/>
        </p:blipFill>
        <p:spPr>
          <a:xfrm>
            <a:off x="7255510" y="8890"/>
            <a:ext cx="4936490" cy="68402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72350" y="0"/>
            <a:ext cx="1727200" cy="5556885"/>
          </a:xfrm>
          <a:prstGeom prst="parallelogram">
            <a:avLst>
              <a:gd name="adj" fmla="val 84115"/>
            </a:avLst>
          </a:prstGeom>
          <a:solidFill>
            <a:srgbClr val="232323"/>
          </a:solidFill>
          <a:ln/>
        </p:spPr>
      </p:sp>
      <p:sp>
        <p:nvSpPr>
          <p:cNvPr id="4" name="Text 1"/>
          <p:cNvSpPr/>
          <p:nvPr/>
        </p:nvSpPr>
        <p:spPr>
          <a:xfrm>
            <a:off x="7372350" y="0"/>
            <a:ext cx="1727200" cy="5556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8515" y="2509520"/>
            <a:ext cx="1377950" cy="4348480"/>
          </a:xfrm>
          <a:prstGeom prst="parallelogram">
            <a:avLst>
              <a:gd name="adj" fmla="val 82610"/>
            </a:avLst>
          </a:prstGeom>
          <a:gradFill flip="none" rotWithShape="1">
            <a:gsLst>
              <a:gs pos="0">
                <a:srgbClr val="EBEBEB"/>
              </a:gs>
              <a:gs pos="30000">
                <a:srgbClr val="EBEBEB"/>
              </a:gs>
              <a:gs pos="100000">
                <a:srgbClr val="EBEBEB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7168515" y="2509520"/>
            <a:ext cx="1377950" cy="4348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Defining Agentic AI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132205" y="1721485"/>
            <a:ext cx="478790" cy="478790"/>
          </a:xfrm>
          <a:prstGeom prst="roundRect">
            <a:avLst>
              <a:gd name="adj" fmla="val 10363"/>
            </a:avLst>
          </a:prstGeom>
          <a:solidFill>
            <a:srgbClr val="232323"/>
          </a:solidFill>
          <a:ln/>
        </p:spPr>
      </p:sp>
      <p:sp>
        <p:nvSpPr>
          <p:cNvPr id="10" name="Text 6"/>
          <p:cNvSpPr/>
          <p:nvPr/>
        </p:nvSpPr>
        <p:spPr>
          <a:xfrm>
            <a:off x="1132205" y="1721485"/>
            <a:ext cx="4787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97280" y="227520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Action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97280" y="2642235"/>
            <a:ext cx="584835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systems operate independently to achieve goals, making decisions and taking actions without constant human intervention. This autonomy allows them to navigate complex environments and execute tasks efficiently.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32205" y="3924935"/>
            <a:ext cx="478790" cy="478790"/>
          </a:xfrm>
          <a:prstGeom prst="roundRect">
            <a:avLst>
              <a:gd name="adj" fmla="val 10363"/>
            </a:avLst>
          </a:prstGeom>
          <a:solidFill>
            <a:srgbClr val="232323"/>
          </a:solidFill>
          <a:ln/>
        </p:spPr>
      </p:sp>
      <p:sp>
        <p:nvSpPr>
          <p:cNvPr id="14" name="Text 10"/>
          <p:cNvSpPr/>
          <p:nvPr/>
        </p:nvSpPr>
        <p:spPr>
          <a:xfrm>
            <a:off x="1132205" y="3924935"/>
            <a:ext cx="4787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97280" y="4478655"/>
            <a:ext cx="58483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Goal-Oriented Behavior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97280" y="4845685"/>
            <a:ext cx="584835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systems are designed to pursue specific objectives, whether it’s optimizing a process, solving a problem, or completing a task. They use reinforcement learning to adapt and improve their strategies over 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8-d2nfau18bjvh7rlj0jdg.png"/>
          <p:cNvPicPr>
            <a:picLocks noChangeAspect="1"/>
          </p:cNvPicPr>
          <p:nvPr/>
        </p:nvPicPr>
        <p:blipFill>
          <a:blip r:embed="rId3"/>
          <a:srcRect t="99" b="99"/>
          <a:stretch/>
        </p:blipFill>
        <p:spPr>
          <a:xfrm>
            <a:off x="4048760" y="3270250"/>
            <a:ext cx="4009390" cy="27158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28-d2nfau18bjvh7rlj0j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5" y="2988310"/>
            <a:ext cx="5265420" cy="33147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976485" y="3668395"/>
            <a:ext cx="386080" cy="393065"/>
          </a:xfrm>
          <a:custGeom>
            <a:avLst/>
            <a:gdLst/>
            <a:ahLst/>
            <a:cxnLst/>
            <a:rect l="l" t="t" r="r" b="b"/>
            <a:pathLst>
              <a:path w="386080" h="393065">
                <a:moveTo>
                  <a:pt x="215535" y="151783"/>
                </a:moveTo>
                <a:lnTo>
                  <a:pt x="242350" y="178492"/>
                </a:lnTo>
                <a:cubicBezTo>
                  <a:pt x="255477" y="191568"/>
                  <a:pt x="262770" y="209002"/>
                  <a:pt x="262770" y="227554"/>
                </a:cubicBezTo>
                <a:cubicBezTo>
                  <a:pt x="262770" y="246217"/>
                  <a:pt x="255477" y="263651"/>
                  <a:pt x="242350" y="276726"/>
                </a:cubicBezTo>
                <a:lnTo>
                  <a:pt x="145971" y="372837"/>
                </a:lnTo>
                <a:cubicBezTo>
                  <a:pt x="132283" y="386360"/>
                  <a:pt x="114443" y="393065"/>
                  <a:pt x="96603" y="393065"/>
                </a:cubicBezTo>
                <a:cubicBezTo>
                  <a:pt x="78651" y="393065"/>
                  <a:pt x="60812" y="386360"/>
                  <a:pt x="47235" y="372837"/>
                </a:cubicBezTo>
                <a:lnTo>
                  <a:pt x="20420" y="346127"/>
                </a:lnTo>
                <a:cubicBezTo>
                  <a:pt x="7293" y="333052"/>
                  <a:pt x="0" y="315618"/>
                  <a:pt x="0" y="296955"/>
                </a:cubicBezTo>
                <a:cubicBezTo>
                  <a:pt x="0" y="278403"/>
                  <a:pt x="7293" y="260969"/>
                  <a:pt x="20533" y="247893"/>
                </a:cubicBezTo>
                <a:lnTo>
                  <a:pt x="97052" y="171563"/>
                </a:lnTo>
                <a:lnTo>
                  <a:pt x="126672" y="201179"/>
                </a:lnTo>
                <a:lnTo>
                  <a:pt x="50153" y="277397"/>
                </a:lnTo>
                <a:cubicBezTo>
                  <a:pt x="44880" y="282650"/>
                  <a:pt x="41962" y="289579"/>
                  <a:pt x="41962" y="296955"/>
                </a:cubicBezTo>
                <a:cubicBezTo>
                  <a:pt x="41962" y="304442"/>
                  <a:pt x="44880" y="311371"/>
                  <a:pt x="50153" y="316623"/>
                </a:cubicBezTo>
                <a:lnTo>
                  <a:pt x="76856" y="343222"/>
                </a:lnTo>
                <a:cubicBezTo>
                  <a:pt x="87739" y="354062"/>
                  <a:pt x="105355" y="354062"/>
                  <a:pt x="116238" y="343222"/>
                </a:cubicBezTo>
                <a:lnTo>
                  <a:pt x="212617" y="247223"/>
                </a:lnTo>
                <a:cubicBezTo>
                  <a:pt x="217890" y="241970"/>
                  <a:pt x="220808" y="235041"/>
                  <a:pt x="220808" y="227554"/>
                </a:cubicBezTo>
                <a:cubicBezTo>
                  <a:pt x="220808" y="220178"/>
                  <a:pt x="217890" y="213249"/>
                  <a:pt x="212617" y="207996"/>
                </a:cubicBezTo>
                <a:lnTo>
                  <a:pt x="185914" y="181398"/>
                </a:lnTo>
                <a:close/>
                <a:moveTo>
                  <a:pt x="289589" y="0"/>
                </a:moveTo>
                <a:cubicBezTo>
                  <a:pt x="308214" y="0"/>
                  <a:pt x="325717" y="7265"/>
                  <a:pt x="338957" y="20340"/>
                </a:cubicBezTo>
                <a:lnTo>
                  <a:pt x="365660" y="47050"/>
                </a:lnTo>
                <a:cubicBezTo>
                  <a:pt x="378787" y="60125"/>
                  <a:pt x="386080" y="77559"/>
                  <a:pt x="386080" y="96110"/>
                </a:cubicBezTo>
                <a:cubicBezTo>
                  <a:pt x="386080" y="114662"/>
                  <a:pt x="378787" y="132208"/>
                  <a:pt x="365660" y="145284"/>
                </a:cubicBezTo>
                <a:lnTo>
                  <a:pt x="289140" y="221502"/>
                </a:lnTo>
                <a:lnTo>
                  <a:pt x="259408" y="191998"/>
                </a:lnTo>
                <a:lnTo>
                  <a:pt x="335927" y="115780"/>
                </a:lnTo>
                <a:cubicBezTo>
                  <a:pt x="341200" y="110527"/>
                  <a:pt x="344118" y="103598"/>
                  <a:pt x="344118" y="96110"/>
                </a:cubicBezTo>
                <a:cubicBezTo>
                  <a:pt x="344118" y="88735"/>
                  <a:pt x="341200" y="81806"/>
                  <a:pt x="335927" y="76554"/>
                </a:cubicBezTo>
                <a:lnTo>
                  <a:pt x="309224" y="49955"/>
                </a:lnTo>
                <a:cubicBezTo>
                  <a:pt x="303950" y="44703"/>
                  <a:pt x="296994" y="41797"/>
                  <a:pt x="289589" y="41797"/>
                </a:cubicBezTo>
                <a:cubicBezTo>
                  <a:pt x="282184" y="41797"/>
                  <a:pt x="275115" y="44703"/>
                  <a:pt x="269954" y="49955"/>
                </a:cubicBezTo>
                <a:lnTo>
                  <a:pt x="173463" y="145954"/>
                </a:lnTo>
                <a:cubicBezTo>
                  <a:pt x="168190" y="151206"/>
                  <a:pt x="165385" y="158135"/>
                  <a:pt x="165385" y="165511"/>
                </a:cubicBezTo>
                <a:cubicBezTo>
                  <a:pt x="165385" y="172999"/>
                  <a:pt x="168190" y="179928"/>
                  <a:pt x="173463" y="185181"/>
                </a:cubicBezTo>
                <a:lnTo>
                  <a:pt x="200278" y="211778"/>
                </a:lnTo>
                <a:lnTo>
                  <a:pt x="170546" y="241282"/>
                </a:lnTo>
                <a:lnTo>
                  <a:pt x="143843" y="214685"/>
                </a:lnTo>
                <a:cubicBezTo>
                  <a:pt x="130603" y="201609"/>
                  <a:pt x="123310" y="184175"/>
                  <a:pt x="123310" y="165511"/>
                </a:cubicBezTo>
                <a:cubicBezTo>
                  <a:pt x="123310" y="146960"/>
                  <a:pt x="130603" y="129526"/>
                  <a:pt x="143843" y="116339"/>
                </a:cubicBezTo>
                <a:lnTo>
                  <a:pt x="240221" y="20340"/>
                </a:lnTo>
                <a:cubicBezTo>
                  <a:pt x="253349" y="7265"/>
                  <a:pt x="270964" y="0"/>
                  <a:pt x="28958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9976485" y="3668395"/>
            <a:ext cx="386080" cy="393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928495" y="3709035"/>
            <a:ext cx="386080" cy="393065"/>
          </a:xfrm>
          <a:custGeom>
            <a:avLst/>
            <a:gdLst/>
            <a:ahLst/>
            <a:cxnLst/>
            <a:rect l="l" t="t" r="r" b="b"/>
            <a:pathLst>
              <a:path w="386080" h="393065">
                <a:moveTo>
                  <a:pt x="263970" y="158609"/>
                </a:moveTo>
                <a:cubicBezTo>
                  <a:pt x="272951" y="158609"/>
                  <a:pt x="280396" y="166129"/>
                  <a:pt x="280396" y="175273"/>
                </a:cubicBezTo>
                <a:lnTo>
                  <a:pt x="280396" y="247883"/>
                </a:lnTo>
                <a:cubicBezTo>
                  <a:pt x="279569" y="257027"/>
                  <a:pt x="272951" y="264547"/>
                  <a:pt x="263970" y="264547"/>
                </a:cubicBezTo>
                <a:cubicBezTo>
                  <a:pt x="254930" y="264547"/>
                  <a:pt x="247603" y="257027"/>
                  <a:pt x="247603" y="247883"/>
                </a:cubicBezTo>
                <a:lnTo>
                  <a:pt x="247603" y="175273"/>
                </a:lnTo>
                <a:cubicBezTo>
                  <a:pt x="247603" y="166129"/>
                  <a:pt x="254989" y="158609"/>
                  <a:pt x="263970" y="158609"/>
                </a:cubicBezTo>
                <a:close/>
                <a:moveTo>
                  <a:pt x="192695" y="108549"/>
                </a:moveTo>
                <a:cubicBezTo>
                  <a:pt x="201676" y="108549"/>
                  <a:pt x="209062" y="116069"/>
                  <a:pt x="209062" y="125213"/>
                </a:cubicBezTo>
                <a:lnTo>
                  <a:pt x="209062" y="247883"/>
                </a:lnTo>
                <a:cubicBezTo>
                  <a:pt x="209062" y="257027"/>
                  <a:pt x="201676" y="264547"/>
                  <a:pt x="192695" y="264547"/>
                </a:cubicBezTo>
                <a:cubicBezTo>
                  <a:pt x="183596" y="264547"/>
                  <a:pt x="176270" y="257027"/>
                  <a:pt x="176270" y="247883"/>
                </a:cubicBezTo>
                <a:lnTo>
                  <a:pt x="176270" y="125213"/>
                </a:lnTo>
                <a:cubicBezTo>
                  <a:pt x="176270" y="116069"/>
                  <a:pt x="183714" y="108549"/>
                  <a:pt x="192695" y="108549"/>
                </a:cubicBezTo>
                <a:close/>
                <a:moveTo>
                  <a:pt x="121353" y="70076"/>
                </a:moveTo>
                <a:cubicBezTo>
                  <a:pt x="130338" y="70076"/>
                  <a:pt x="137727" y="77657"/>
                  <a:pt x="137727" y="86803"/>
                </a:cubicBezTo>
                <a:lnTo>
                  <a:pt x="137727" y="247880"/>
                </a:lnTo>
                <a:cubicBezTo>
                  <a:pt x="137727" y="257026"/>
                  <a:pt x="130338" y="264547"/>
                  <a:pt x="121353" y="264547"/>
                </a:cubicBezTo>
                <a:cubicBezTo>
                  <a:pt x="112309" y="264547"/>
                  <a:pt x="104980" y="257026"/>
                  <a:pt x="104980" y="247880"/>
                </a:cubicBezTo>
                <a:lnTo>
                  <a:pt x="104980" y="86803"/>
                </a:lnTo>
                <a:cubicBezTo>
                  <a:pt x="104980" y="77657"/>
                  <a:pt x="112369" y="70076"/>
                  <a:pt x="121353" y="70076"/>
                </a:cubicBezTo>
                <a:close/>
                <a:moveTo>
                  <a:pt x="54909" y="33392"/>
                </a:moveTo>
                <a:lnTo>
                  <a:pt x="54909" y="301312"/>
                </a:lnTo>
                <a:lnTo>
                  <a:pt x="329575" y="301312"/>
                </a:lnTo>
                <a:lnTo>
                  <a:pt x="329575" y="33392"/>
                </a:lnTo>
                <a:close/>
                <a:moveTo>
                  <a:pt x="16372" y="0"/>
                </a:moveTo>
                <a:lnTo>
                  <a:pt x="369767" y="0"/>
                </a:lnTo>
                <a:cubicBezTo>
                  <a:pt x="378751" y="0"/>
                  <a:pt x="386139" y="7521"/>
                  <a:pt x="386080" y="16666"/>
                </a:cubicBezTo>
                <a:cubicBezTo>
                  <a:pt x="386080" y="25811"/>
                  <a:pt x="377864" y="33392"/>
                  <a:pt x="368880" y="33392"/>
                </a:cubicBezTo>
                <a:lnTo>
                  <a:pt x="362319" y="33392"/>
                </a:lnTo>
                <a:lnTo>
                  <a:pt x="362319" y="317135"/>
                </a:lnTo>
                <a:cubicBezTo>
                  <a:pt x="362319" y="327123"/>
                  <a:pt x="354931" y="333801"/>
                  <a:pt x="345947" y="333801"/>
                </a:cubicBezTo>
                <a:lnTo>
                  <a:pt x="303332" y="333801"/>
                </a:lnTo>
                <a:lnTo>
                  <a:pt x="303332" y="376399"/>
                </a:lnTo>
                <a:cubicBezTo>
                  <a:pt x="303332" y="385544"/>
                  <a:pt x="295884" y="393065"/>
                  <a:pt x="286900" y="393065"/>
                </a:cubicBezTo>
                <a:cubicBezTo>
                  <a:pt x="277916" y="393065"/>
                  <a:pt x="270528" y="385544"/>
                  <a:pt x="270528" y="376399"/>
                </a:cubicBezTo>
                <a:lnTo>
                  <a:pt x="270528" y="333801"/>
                </a:lnTo>
                <a:lnTo>
                  <a:pt x="114725" y="333801"/>
                </a:lnTo>
                <a:lnTo>
                  <a:pt x="114725" y="376399"/>
                </a:lnTo>
                <a:cubicBezTo>
                  <a:pt x="114725" y="385544"/>
                  <a:pt x="107336" y="393065"/>
                  <a:pt x="98352" y="393065"/>
                </a:cubicBezTo>
                <a:cubicBezTo>
                  <a:pt x="89368" y="393065"/>
                  <a:pt x="81921" y="385544"/>
                  <a:pt x="81921" y="376399"/>
                </a:cubicBezTo>
                <a:lnTo>
                  <a:pt x="81921" y="333801"/>
                </a:lnTo>
                <a:lnTo>
                  <a:pt x="39305" y="333801"/>
                </a:lnTo>
                <a:cubicBezTo>
                  <a:pt x="30321" y="333801"/>
                  <a:pt x="22933" y="326281"/>
                  <a:pt x="22933" y="317135"/>
                </a:cubicBezTo>
                <a:lnTo>
                  <a:pt x="22933" y="33392"/>
                </a:lnTo>
                <a:lnTo>
                  <a:pt x="16372" y="33392"/>
                </a:lnTo>
                <a:cubicBezTo>
                  <a:pt x="7388" y="33392"/>
                  <a:pt x="0" y="25811"/>
                  <a:pt x="0" y="16666"/>
                </a:cubicBezTo>
                <a:cubicBezTo>
                  <a:pt x="0" y="7521"/>
                  <a:pt x="7388" y="0"/>
                  <a:pt x="1637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1928495" y="3709035"/>
            <a:ext cx="386080" cy="393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2" descr="https://kimi-img.moonshot.cn/pub/slides/slides_tmpl/image/25-08-27-20:09:27-d2nfatp8bjvh7rlj0jb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46230" y="6421120"/>
            <a:ext cx="328930" cy="32893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513820" y="6417945"/>
            <a:ext cx="347345" cy="343535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10" name="Text 5"/>
          <p:cNvSpPr/>
          <p:nvPr/>
        </p:nvSpPr>
        <p:spPr>
          <a:xfrm>
            <a:off x="11513820" y="6417945"/>
            <a:ext cx="34734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8-27-20:09:27-d2nfatp8bjvh7rlj0jc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0305" y="6432550"/>
            <a:ext cx="328930" cy="3289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8060" y="5137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Traits of Agents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3875" y="1398270"/>
            <a:ext cx="1105281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Adaptability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25203" y="1837055"/>
            <a:ext cx="11050819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can learn from its environment and adjust its actions to achieve goals more effectively. This adaptability is crucial for handling dynamic and unpredictable situations.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524195" y="2988945"/>
            <a:ext cx="306428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Decision-Making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16426" y="3757295"/>
            <a:ext cx="3063762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systems evaluate multiple courses of action, weigh risks, and make decisions based on context. This capability is essential for complex tasks like autonomous driving or financial trading.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8482928" y="2988945"/>
            <a:ext cx="30784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Execution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489144" y="3757295"/>
            <a:ext cx="3064932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executes plans with minimal human involvement, allowing for rapid response and continuous operation. This is particularly valuable in time-sensitive applications like healthcare and customer service.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Inside the Engine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4571" y="2326695"/>
            <a:ext cx="0" cy="2962800"/>
          </a:xfrm>
          <a:prstGeom prst="line">
            <a:avLst/>
          </a:prstGeom>
          <a:noFill/>
          <a:ln w="1270">
            <a:solidFill>
              <a:srgbClr val="D9D9D9"/>
            </a:solidFill>
            <a:prstDash val="dash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 rot="10800000">
            <a:off x="4947920" y="4801235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4" name="Text 2"/>
          <p:cNvSpPr/>
          <p:nvPr/>
        </p:nvSpPr>
        <p:spPr>
          <a:xfrm rot="10800000">
            <a:off x="4947920" y="4801235"/>
            <a:ext cx="281940" cy="5721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0800000">
            <a:off x="4574540" y="4801235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6" name="Text 4"/>
          <p:cNvSpPr/>
          <p:nvPr/>
        </p:nvSpPr>
        <p:spPr>
          <a:xfrm rot="10800000">
            <a:off x="4574540" y="4801235"/>
            <a:ext cx="281940" cy="5721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0800000" flipH="1" flipV="1">
            <a:off x="1588135" y="2185670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8" name="Text 6"/>
          <p:cNvSpPr/>
          <p:nvPr/>
        </p:nvSpPr>
        <p:spPr>
          <a:xfrm rot="10800000">
            <a:off x="1588135" y="2185670"/>
            <a:ext cx="281940" cy="5721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0800000" flipH="1" flipV="1">
            <a:off x="1961515" y="2185670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 rot="10800000">
            <a:off x="1961515" y="2185670"/>
            <a:ext cx="281940" cy="5721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3940" y="1689735"/>
            <a:ext cx="10058400" cy="4236720"/>
          </a:xfrm>
          <a:prstGeom prst="roundRect">
            <a:avLst>
              <a:gd name="adj" fmla="val 6372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3940" y="1689735"/>
            <a:ext cx="10058400" cy="4236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 Core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833245" y="3216275"/>
            <a:ext cx="3151505" cy="10241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by Interaction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74105" y="2146618"/>
            <a:ext cx="4386580" cy="3200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uses reinforcement learning to learn through trial and error. It receives rewards for successful actions and penalties for mistakes, gradually discovering optimal policies to maximize long-term rewards.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35050" y="1737360"/>
            <a:ext cx="10021570" cy="205549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>
            <a:solidFill>
              <a:srgbClr val="232323">
                <a:alpha val="2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35050" y="1737360"/>
            <a:ext cx="10021570" cy="2055495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35050" y="4036060"/>
            <a:ext cx="10021570" cy="205549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>
            <a:solidFill>
              <a:srgbClr val="232323">
                <a:alpha val="2000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5050" y="4036060"/>
            <a:ext cx="10021570" cy="2055495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88060" y="704215"/>
            <a:ext cx="105346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Planning Under Uncertainty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20:09:25-d2nfat98bjvh7rlj0j3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417320" y="2371090"/>
            <a:ext cx="788035" cy="788035"/>
          </a:xfrm>
          <a:prstGeom prst="ellipse">
            <a:avLst/>
          </a:prstGeom>
          <a:gradFill flip="none" rotWithShape="1">
            <a:gsLst>
              <a:gs pos="0">
                <a:srgbClr val="232323"/>
              </a:gs>
              <a:gs pos="100000">
                <a:srgbClr val="1A1A1A"/>
              </a:gs>
            </a:gsLst>
            <a:lin ang="768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417320" y="2371090"/>
            <a:ext cx="788035" cy="788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52370" y="2000250"/>
            <a:ext cx="8211820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Markov Decision Processes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452370" y="2515870"/>
            <a:ext cx="8175625" cy="1107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Techniques like Markov Decision Processes help agents evaluate future actions under uncertainty. They balance exploration of unknown states with exploitation of known rewards, ensuring robust planning.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417320" y="4669790"/>
            <a:ext cx="788035" cy="788035"/>
          </a:xfrm>
          <a:prstGeom prst="ellipse">
            <a:avLst/>
          </a:prstGeom>
          <a:gradFill flip="none" rotWithShape="1">
            <a:gsLst>
              <a:gs pos="0">
                <a:srgbClr val="232323"/>
              </a:gs>
              <a:gs pos="100000">
                <a:srgbClr val="1A1A1A"/>
              </a:gs>
            </a:gsLst>
            <a:lin ang="768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417320" y="4669790"/>
            <a:ext cx="788035" cy="788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452370" y="4298950"/>
            <a:ext cx="8211820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Strategies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452370" y="4814570"/>
            <a:ext cx="8175625" cy="1107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adapts its strategies in real time, responding to changes in the environment. This adaptability is crucial for maintaining performance in dynamic scenarios.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323"/>
      </a:accent1>
      <a:accent2>
        <a:srgbClr val="EBEBEB"/>
      </a:accent2>
      <a:accent3>
        <a:srgbClr val="919191"/>
      </a:accent3>
      <a:accent4>
        <a:srgbClr val="ADADAD"/>
      </a:accent4>
      <a:accent5>
        <a:srgbClr val="C79E7F"/>
      </a:accent5>
      <a:accent6>
        <a:srgbClr val="C27F6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Widescreen</PresentationFormat>
  <Paragraphs>164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AI Unleashed</dc:title>
  <dc:subject>Agentic AI Unleashed</dc:subject>
  <dc:creator>Kimi</dc:creator>
  <cp:lastModifiedBy>Sean</cp:lastModifiedBy>
  <cp:revision>1</cp:revision>
  <dcterms:created xsi:type="dcterms:W3CDTF">2025-12-02T05:45:00Z</dcterms:created>
  <dcterms:modified xsi:type="dcterms:W3CDTF">2025-12-02T05:45:12Z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{"Label":"Agentic AI Unleashed","ContentProducer":"001191110108MACG2KBH8F10000","ProduceID":"d4n7of3odd0rsoeln0fg","ReservedCode1":"","ContentPropagator":"001191110108MACG2KBH8F20000","PropagateID":"d4n7of3odd0rsoeln0fg","ReservedCode2":""}</vt:lpwstr>
  </property>
</Properties>
</file>